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503" r:id="rId2"/>
    <p:sldId id="546" r:id="rId3"/>
    <p:sldId id="575" r:id="rId4"/>
    <p:sldId id="572" r:id="rId5"/>
    <p:sldId id="583" r:id="rId6"/>
    <p:sldId id="577" r:id="rId7"/>
    <p:sldId id="578" r:id="rId8"/>
    <p:sldId id="586" r:id="rId9"/>
    <p:sldId id="584" r:id="rId10"/>
    <p:sldId id="551" r:id="rId11"/>
    <p:sldId id="552" r:id="rId12"/>
    <p:sldId id="580" r:id="rId13"/>
    <p:sldId id="581" r:id="rId14"/>
    <p:sldId id="582" r:id="rId15"/>
    <p:sldId id="553" r:id="rId16"/>
    <p:sldId id="549" r:id="rId17"/>
    <p:sldId id="555" r:id="rId18"/>
    <p:sldId id="556" r:id="rId19"/>
    <p:sldId id="557" r:id="rId20"/>
    <p:sldId id="585" r:id="rId2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0B2475"/>
    <a:srgbClr val="0529FF"/>
    <a:srgbClr val="000099"/>
    <a:srgbClr val="0033CC"/>
    <a:srgbClr val="1313A7"/>
    <a:srgbClr val="0C1B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06" autoAdjust="0"/>
    <p:restoredTop sz="95238" autoAdjust="0"/>
  </p:normalViewPr>
  <p:slideViewPr>
    <p:cSldViewPr>
      <p:cViewPr>
        <p:scale>
          <a:sx n="100" d="100"/>
          <a:sy n="100" d="100"/>
        </p:scale>
        <p:origin x="-17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04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9BC021D-D53E-4674-B68C-6931045489E4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E11C1F7-CD87-4FAC-8535-5B35AE9D0E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175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1F89710-D02D-449A-8452-4D1D688FE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gds logo"/>
          <p:cNvPicPr>
            <a:picLocks noChangeAspect="1" noChangeArrowheads="1"/>
          </p:cNvPicPr>
          <p:nvPr userDrawn="1"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103188" y="128588"/>
            <a:ext cx="1036637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8"/>
          <p:cNvCxnSpPr>
            <a:cxnSpLocks noChangeShapeType="1"/>
          </p:cNvCxnSpPr>
          <p:nvPr/>
        </p:nvCxnSpPr>
        <p:spPr bwMode="auto">
          <a:xfrm>
            <a:off x="0" y="1287463"/>
            <a:ext cx="91440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/>
        </p:nvCxnSpPr>
        <p:spPr bwMode="auto">
          <a:xfrm rot="5400000">
            <a:off x="-762000" y="3429000"/>
            <a:ext cx="68580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587625" y="1216025"/>
            <a:ext cx="152400" cy="152400"/>
          </a:xfrm>
          <a:prstGeom prst="rect">
            <a:avLst/>
          </a:prstGeom>
          <a:solidFill>
            <a:srgbClr val="0B247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>
              <a:defRPr/>
            </a:pPr>
            <a:endParaRPr lang="en-US" altLang="ru-RU" sz="2400" smtClean="0">
              <a:latin typeface="Times" pitchFamily="18" charset="0"/>
            </a:endParaRPr>
          </a:p>
        </p:txBody>
      </p:sp>
      <p:sp>
        <p:nvSpPr>
          <p:cNvPr id="8" name="Line 45"/>
          <p:cNvSpPr>
            <a:spLocks noChangeShapeType="1"/>
          </p:cNvSpPr>
          <p:nvPr userDrawn="1"/>
        </p:nvSpPr>
        <p:spPr bwMode="auto">
          <a:xfrm>
            <a:off x="1187450" y="157163"/>
            <a:ext cx="0" cy="1008062"/>
          </a:xfrm>
          <a:prstGeom prst="line">
            <a:avLst/>
          </a:prstGeom>
          <a:noFill/>
          <a:ln w="38100">
            <a:solidFill>
              <a:srgbClr val="0B24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46"/>
          <p:cNvSpPr txBox="1">
            <a:spLocks noChangeArrowheads="1"/>
          </p:cNvSpPr>
          <p:nvPr userDrawn="1"/>
        </p:nvSpPr>
        <p:spPr bwMode="auto">
          <a:xfrm>
            <a:off x="1165225" y="280988"/>
            <a:ext cx="1620838" cy="738187"/>
          </a:xfrm>
          <a:prstGeom prst="rect">
            <a:avLst/>
          </a:prstGeom>
          <a:noFill/>
          <a:ln>
            <a:noFill/>
          </a:ln>
          <a:extLst/>
        </p:spPr>
        <p:txBody>
          <a:bodyPr lIns="91395" tIns="45698" rIns="91395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/>
              <a:t>GEOPHYSICAL </a:t>
            </a:r>
          </a:p>
          <a:p>
            <a:pPr eaLnBrk="1" hangingPunct="1">
              <a:defRPr/>
            </a:pPr>
            <a:r>
              <a:rPr lang="en-US" sz="1400" b="1" smtClean="0"/>
              <a:t>DATA</a:t>
            </a:r>
          </a:p>
          <a:p>
            <a:pPr eaLnBrk="1" hangingPunct="1">
              <a:defRPr/>
            </a:pPr>
            <a:r>
              <a:rPr lang="en-US" sz="1400" b="1" smtClean="0"/>
              <a:t>SYSTEMS LTD. </a:t>
            </a:r>
            <a:endParaRPr lang="ru-RU" sz="1400" b="1" smtClean="0"/>
          </a:p>
        </p:txBody>
      </p:sp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3568700" y="6553200"/>
            <a:ext cx="5486400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800" smtClean="0">
                <a:latin typeface="Arial" charset="0"/>
              </a:rPr>
              <a:t>Confidential and Proprietary Property of  GDS Ltd.  </a:t>
            </a:r>
            <a:endParaRPr lang="en-US" sz="1100" smtClean="0">
              <a:latin typeface="Arial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66160" y="2970213"/>
            <a:ext cx="5314950" cy="1901825"/>
          </a:xfrm>
        </p:spPr>
        <p:txBody>
          <a:bodyPr anchor="t"/>
          <a:lstStyle>
            <a:lvl1pPr algn="l">
              <a:defRPr sz="3600"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66160" y="5029200"/>
            <a:ext cx="5316538" cy="1219200"/>
          </a:xfrm>
        </p:spPr>
        <p:txBody>
          <a:bodyPr/>
          <a:lstStyle>
            <a:lvl1pPr>
              <a:buFontTx/>
              <a:buNone/>
              <a:defRPr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B13F-2C43-40E8-989C-2BD4E317EE26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00AFC-AFA0-447C-B959-C24F877352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0"/>
            <a:ext cx="2228850" cy="6477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534150" cy="6477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6"/>
          <p:cNvSpPr txBox="1">
            <a:spLocks noChangeArrowheads="1"/>
          </p:cNvSpPr>
          <p:nvPr userDrawn="1"/>
        </p:nvSpPr>
        <p:spPr bwMode="auto">
          <a:xfrm>
            <a:off x="796925" y="87313"/>
            <a:ext cx="1620838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395" tIns="45698" rIns="91395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/>
              <a:t>GEOPHYSICAL </a:t>
            </a:r>
          </a:p>
          <a:p>
            <a:pPr eaLnBrk="1" hangingPunct="1">
              <a:defRPr/>
            </a:pPr>
            <a:r>
              <a:rPr lang="en-US" sz="1200" b="1" smtClean="0"/>
              <a:t>DATA</a:t>
            </a:r>
          </a:p>
          <a:p>
            <a:pPr eaLnBrk="1" hangingPunct="1">
              <a:defRPr/>
            </a:pPr>
            <a:r>
              <a:rPr lang="en-US" sz="1200" b="1" smtClean="0"/>
              <a:t>SYSTEMS LTD. </a:t>
            </a:r>
            <a:endParaRPr lang="ru-RU" sz="1200" b="1" smtClean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656388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1075D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305800" y="6645275"/>
            <a:ext cx="838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sz="800" smtClean="0">
                <a:latin typeface="Arial" charset="0"/>
              </a:rPr>
              <a:t>slide </a:t>
            </a:r>
            <a:fld id="{C0AE0E02-32C1-4654-8DB0-651934929A8B}" type="slidenum">
              <a:rPr lang="en-US" sz="800" smtClean="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800" smtClean="0">
              <a:latin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376488" y="6648450"/>
            <a:ext cx="43910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800" smtClean="0">
                <a:latin typeface="Arial" charset="0"/>
              </a:rPr>
              <a:t>Confidential and  Proprietary Property of  GDS Ltd.</a:t>
            </a:r>
          </a:p>
        </p:txBody>
      </p:sp>
      <p:pic>
        <p:nvPicPr>
          <p:cNvPr id="9" name="Picture 44" descr="gds logo"/>
          <p:cNvPicPr>
            <a:picLocks noChangeAspect="1" noChangeArrowheads="1"/>
          </p:cNvPicPr>
          <p:nvPr userDrawn="1"/>
        </p:nvPicPr>
        <p:blipFill>
          <a:blip r:embed="rId2">
            <a:lum bright="-30000"/>
          </a:blip>
          <a:srcRect/>
          <a:stretch>
            <a:fillRect/>
          </a:stretch>
        </p:blipFill>
        <p:spPr bwMode="auto">
          <a:xfrm>
            <a:off x="30163" y="36513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Line 45"/>
          <p:cNvSpPr>
            <a:spLocks noChangeShapeType="1"/>
          </p:cNvSpPr>
          <p:nvPr userDrawn="1"/>
        </p:nvSpPr>
        <p:spPr bwMode="auto">
          <a:xfrm flipH="1">
            <a:off x="827088" y="61913"/>
            <a:ext cx="0" cy="692150"/>
          </a:xfrm>
          <a:prstGeom prst="line">
            <a:avLst/>
          </a:prstGeom>
          <a:noFill/>
          <a:ln w="38100">
            <a:solidFill>
              <a:srgbClr val="0B24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1" name="Straight Connector 4"/>
          <p:cNvCxnSpPr>
            <a:cxnSpLocks noChangeShapeType="1"/>
          </p:cNvCxnSpPr>
          <p:nvPr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1344"/>
            <a:ext cx="8686800" cy="5334000"/>
          </a:xfrm>
        </p:spPr>
        <p:txBody>
          <a:bodyPr/>
          <a:lstStyle>
            <a:lvl2pPr>
              <a:buClr>
                <a:srgbClr val="0B2475"/>
              </a:buClr>
              <a:defRPr/>
            </a:lvl2pPr>
            <a:lvl3pPr marL="971550" indent="-342900">
              <a:buClr>
                <a:srgbClr val="0B2475"/>
              </a:buClr>
              <a:buSzPct val="110000"/>
              <a:buFont typeface="Century Gothic" pitchFamily="34" charset="0"/>
              <a:buChar char="□"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 userDrawn="1"/>
        </p:nvCxnSpPr>
        <p:spPr bwMode="auto">
          <a:xfrm>
            <a:off x="206375" y="981075"/>
            <a:ext cx="8686800" cy="0"/>
          </a:xfrm>
          <a:prstGeom prst="line">
            <a:avLst/>
          </a:prstGeom>
          <a:noFill/>
          <a:ln w="25400" algn="ctr">
            <a:solidFill>
              <a:srgbClr val="0B2475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0" y="6656388"/>
            <a:ext cx="9144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ru-RU" smtClean="0">
              <a:solidFill>
                <a:srgbClr val="01075D"/>
              </a:solidFill>
            </a:endParaRPr>
          </a:p>
        </p:txBody>
      </p:sp>
      <p:sp>
        <p:nvSpPr>
          <p:cNvPr id="1027" name="Text Box 5"/>
          <p:cNvSpPr txBox="1">
            <a:spLocks noChangeArrowheads="1"/>
          </p:cNvSpPr>
          <p:nvPr/>
        </p:nvSpPr>
        <p:spPr bwMode="auto">
          <a:xfrm>
            <a:off x="8305800" y="6645275"/>
            <a:ext cx="838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sz="800" smtClean="0">
                <a:latin typeface="Arial" charset="0"/>
              </a:rPr>
              <a:t>slide </a:t>
            </a:r>
            <a:fld id="{9753AF6B-1BF1-4EAE-9D7C-B6298CCB7EA3}" type="slidenum">
              <a:rPr lang="en-US" sz="800" smtClean="0">
                <a:latin typeface="Arial" charset="0"/>
              </a:rPr>
              <a:pPr algn="r" eaLnBrk="1" hangingPunct="1">
                <a:defRPr/>
              </a:pPr>
              <a:t>‹#›</a:t>
            </a:fld>
            <a:endParaRPr lang="en-US" sz="800" smtClean="0">
              <a:latin typeface="Arial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68538" y="82550"/>
            <a:ext cx="6875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2376488" y="6648450"/>
            <a:ext cx="4391025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800" smtClean="0">
                <a:latin typeface="Arial" charset="0"/>
              </a:rPr>
              <a:t>Confidential and  Proprietary Property of  GDS Ltd.</a:t>
            </a:r>
          </a:p>
        </p:txBody>
      </p:sp>
      <p:sp>
        <p:nvSpPr>
          <p:cNvPr id="1031" name="Text Box 46"/>
          <p:cNvSpPr txBox="1">
            <a:spLocks noChangeArrowheads="1"/>
          </p:cNvSpPr>
          <p:nvPr userDrawn="1"/>
        </p:nvSpPr>
        <p:spPr bwMode="auto">
          <a:xfrm>
            <a:off x="796925" y="87313"/>
            <a:ext cx="1620838" cy="646112"/>
          </a:xfrm>
          <a:prstGeom prst="rect">
            <a:avLst/>
          </a:prstGeom>
          <a:noFill/>
          <a:ln>
            <a:noFill/>
          </a:ln>
          <a:extLst/>
        </p:spPr>
        <p:txBody>
          <a:bodyPr lIns="91395" tIns="45698" rIns="91395" bIns="456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en-US" sz="1200" b="1" smtClean="0"/>
              <a:t>GEOPHYSICAL </a:t>
            </a:r>
          </a:p>
          <a:p>
            <a:pPr eaLnBrk="1" hangingPunct="1">
              <a:defRPr/>
            </a:pPr>
            <a:r>
              <a:rPr lang="en-US" sz="1200" b="1" smtClean="0"/>
              <a:t>DATA</a:t>
            </a:r>
          </a:p>
          <a:p>
            <a:pPr eaLnBrk="1" hangingPunct="1">
              <a:defRPr/>
            </a:pPr>
            <a:r>
              <a:rPr lang="en-US" sz="1200" b="1" smtClean="0"/>
              <a:t>SYSTEMS LTD. </a:t>
            </a:r>
            <a:endParaRPr lang="ru-RU" sz="1200" b="1" smtClean="0"/>
          </a:p>
        </p:txBody>
      </p:sp>
      <p:pic>
        <p:nvPicPr>
          <p:cNvPr id="1032" name="Picture 44" descr="gds logo"/>
          <p:cNvPicPr>
            <a:picLocks noChangeAspect="1" noChangeArrowheads="1"/>
          </p:cNvPicPr>
          <p:nvPr userDrawn="1"/>
        </p:nvPicPr>
        <p:blipFill>
          <a:blip r:embed="rId15">
            <a:lum bright="-30000"/>
          </a:blip>
          <a:srcRect/>
          <a:stretch>
            <a:fillRect/>
          </a:stretch>
        </p:blipFill>
        <p:spPr bwMode="auto">
          <a:xfrm>
            <a:off x="30163" y="36513"/>
            <a:ext cx="768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Line 45"/>
          <p:cNvSpPr>
            <a:spLocks noChangeShapeType="1"/>
          </p:cNvSpPr>
          <p:nvPr userDrawn="1"/>
        </p:nvSpPr>
        <p:spPr bwMode="auto">
          <a:xfrm flipH="1">
            <a:off x="827088" y="61913"/>
            <a:ext cx="0" cy="692150"/>
          </a:xfrm>
          <a:prstGeom prst="line">
            <a:avLst/>
          </a:prstGeom>
          <a:noFill/>
          <a:ln w="38100">
            <a:solidFill>
              <a:srgbClr val="0B2475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  <p:sldLayoutId id="214748393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pitchFamily="34" charset="0"/>
          <a:ea typeface="+mj-ea"/>
          <a:cs typeface="Arial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entury Gothic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defTabSz="857250" rtl="0" eaLnBrk="0" fontAlgn="base" hangingPunct="0">
        <a:spcBef>
          <a:spcPct val="20000"/>
        </a:spcBef>
        <a:spcAft>
          <a:spcPct val="0"/>
        </a:spcAft>
        <a:buChar char=" "/>
        <a:defRPr sz="2000" b="1">
          <a:solidFill>
            <a:srgbClr val="203B6B"/>
          </a:solidFill>
          <a:latin typeface="Century Gothic" pitchFamily="34" charset="0"/>
          <a:ea typeface="+mn-ea"/>
          <a:cs typeface="+mn-cs"/>
        </a:defRPr>
      </a:lvl1pPr>
      <a:lvl2pPr marL="460375" indent="-227013" algn="l" defTabSz="85725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n"/>
        <a:defRPr sz="2800" b="1">
          <a:solidFill>
            <a:schemeClr val="tx1"/>
          </a:solidFill>
          <a:latin typeface="Century Gothic" pitchFamily="34" charset="0"/>
        </a:defRPr>
      </a:lvl2pPr>
      <a:lvl3pPr marL="857250" indent="-228600" algn="l" defTabSz="857250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o"/>
        <a:defRPr sz="1600" b="1">
          <a:solidFill>
            <a:schemeClr val="tx1"/>
          </a:solidFill>
          <a:latin typeface="Century Gothic" pitchFamily="34" charset="0"/>
        </a:defRPr>
      </a:lvl3pPr>
      <a:lvl4pPr marL="1257300" indent="-228600" algn="l" defTabSz="857250" rtl="0" eaLnBrk="0" fontAlgn="base" hangingPunct="0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Century Gothic" pitchFamily="34" charset="0"/>
        </a:defRPr>
      </a:lvl4pPr>
      <a:lvl5pPr marL="1714500" indent="-228600" algn="l" defTabSz="857250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Century Gothic" pitchFamily="34" charset="0"/>
        </a:defRPr>
      </a:lvl5pPr>
      <a:lvl6pPr marL="2171700" indent="-228600" algn="l" defTabSz="857250" rtl="0" eaLnBrk="1" fontAlgn="base" hangingPunct="1">
        <a:spcBef>
          <a:spcPct val="20000"/>
        </a:spcBef>
        <a:spcAft>
          <a:spcPct val="0"/>
        </a:spcAft>
        <a:defRPr sz="1000" b="1">
          <a:solidFill>
            <a:schemeClr val="tx1"/>
          </a:solidFill>
          <a:latin typeface="+mn-lt"/>
        </a:defRPr>
      </a:lvl6pPr>
      <a:lvl7pPr marL="2628900" indent="-228600" algn="l" defTabSz="857250" rtl="0" eaLnBrk="1" fontAlgn="base" hangingPunct="1">
        <a:spcBef>
          <a:spcPct val="20000"/>
        </a:spcBef>
        <a:spcAft>
          <a:spcPct val="0"/>
        </a:spcAft>
        <a:defRPr sz="1000" b="1">
          <a:solidFill>
            <a:schemeClr val="tx1"/>
          </a:solidFill>
          <a:latin typeface="+mn-lt"/>
        </a:defRPr>
      </a:lvl7pPr>
      <a:lvl8pPr marL="3086100" indent="-228600" algn="l" defTabSz="857250" rtl="0" eaLnBrk="1" fontAlgn="base" hangingPunct="1">
        <a:spcBef>
          <a:spcPct val="20000"/>
        </a:spcBef>
        <a:spcAft>
          <a:spcPct val="0"/>
        </a:spcAft>
        <a:defRPr sz="1000" b="1">
          <a:solidFill>
            <a:schemeClr val="tx1"/>
          </a:solidFill>
          <a:latin typeface="+mn-lt"/>
        </a:defRPr>
      </a:lvl8pPr>
      <a:lvl9pPr marL="3543300" indent="-228600" algn="l" defTabSz="857250" rtl="0" eaLnBrk="1" fontAlgn="base" hangingPunct="1">
        <a:spcBef>
          <a:spcPct val="20000"/>
        </a:spcBef>
        <a:spcAft>
          <a:spcPct val="0"/>
        </a:spcAft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2806700" y="3000375"/>
            <a:ext cx="6051550" cy="1901825"/>
          </a:xfrm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Блок управления </a:t>
            </a:r>
            <a:r>
              <a:rPr lang="en-US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GDS-II</a:t>
            </a: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</a:b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- новые возможности</a:t>
            </a:r>
            <a:b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</a:br>
            <a:r>
              <a:rPr lang="en-US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/>
            </a:r>
            <a:br>
              <a:rPr lang="en-US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</a:br>
            <a: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/>
            </a:r>
            <a:br>
              <a:rPr lang="ru-RU" altLang="ru-RU" sz="32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</a:br>
            <a:r>
              <a:rPr lang="ru-RU" altLang="ru-RU" sz="2000" dirty="0" smtClean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Февраль, 2015 г.</a:t>
            </a:r>
            <a:r>
              <a:rPr lang="en-US" altLang="ru-RU" sz="3200" dirty="0" smtClean="0">
                <a:cs typeface="Arial" charset="0"/>
              </a:rPr>
              <a:t/>
            </a:r>
            <a:br>
              <a:rPr lang="en-US" altLang="ru-RU" sz="3200" dirty="0" smtClean="0">
                <a:cs typeface="Arial" charset="0"/>
              </a:rPr>
            </a:br>
            <a:r>
              <a:rPr lang="en-US" altLang="ru-RU" sz="3200" dirty="0" smtClean="0">
                <a:cs typeface="Arial" charset="0"/>
              </a:rPr>
              <a:t/>
            </a:r>
            <a:br>
              <a:rPr lang="en-US" altLang="ru-RU" sz="3200" dirty="0" smtClean="0">
                <a:cs typeface="Arial" charset="0"/>
              </a:rPr>
            </a:br>
            <a:r>
              <a:rPr lang="en-US" altLang="ru-RU" sz="2400" dirty="0" smtClean="0">
                <a:cs typeface="Arial" charset="0"/>
              </a:rPr>
              <a:t> </a:t>
            </a:r>
            <a:endParaRPr lang="en-US" altLang="ru-RU" sz="1400" i="1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Разрез по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инлайнам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100 и 301, стандартный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73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394" y="1143000"/>
            <a:ext cx="723721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9" name="Прямая со стрелкой 8"/>
          <p:cNvCxnSpPr/>
          <p:nvPr/>
        </p:nvCxnSpPr>
        <p:spPr bwMode="auto">
          <a:xfrm rot="10800000" flipV="1">
            <a:off x="3857620" y="4714884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10800000" flipV="1">
            <a:off x="3643306" y="5500702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10800000" flipV="1">
            <a:off x="3286116" y="3929066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10800000" flipV="1">
            <a:off x="7500958" y="5000636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rot="10800000" flipV="1">
            <a:off x="7515246" y="3857628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rot="10800000" flipV="1">
            <a:off x="6400813" y="4071942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Разрез по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инлайнам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100 и 301, широкополосный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83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394" y="1143000"/>
            <a:ext cx="723721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 bwMode="auto">
          <a:xfrm rot="10800000" flipV="1">
            <a:off x="3857620" y="4714884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3643306" y="5500702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rot="10800000" flipV="1">
            <a:off x="3286116" y="3929066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10800000" flipV="1">
            <a:off x="7500958" y="5000636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rot="10800000" flipV="1">
            <a:off x="7515246" y="3857628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Прямая со стрелкой 11"/>
          <p:cNvCxnSpPr/>
          <p:nvPr/>
        </p:nvCxnSpPr>
        <p:spPr bwMode="auto">
          <a:xfrm rot="10800000" flipV="1">
            <a:off x="6400813" y="4071942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Временной срез -1700мс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Стандартный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45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8699" y="1143000"/>
            <a:ext cx="718660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3" name="Прямая со стрелкой 12"/>
          <p:cNvCxnSpPr/>
          <p:nvPr/>
        </p:nvCxnSpPr>
        <p:spPr bwMode="auto">
          <a:xfrm rot="10800000" flipV="1">
            <a:off x="3500430" y="3214686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rot="10800000" flipV="1">
            <a:off x="7572396" y="2928934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rot="10800000" flipV="1">
            <a:off x="4714876" y="364331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Временной срез -1700мс Широкополосный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554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8699" y="1143000"/>
            <a:ext cx="718660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 bwMode="auto">
          <a:xfrm rot="10800000" flipV="1">
            <a:off x="3500430" y="3214686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7572396" y="2928934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rot="10800000" flipV="1">
            <a:off x="4714876" y="364331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Временной срез -1700мс</a:t>
            </a:r>
            <a:b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Разница между стандартными и широкополосными данными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8699" y="1143000"/>
            <a:ext cx="718660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 bwMode="auto">
          <a:xfrm rot="10800000" flipV="1">
            <a:off x="3500430" y="3214686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Прямая со стрелкой 4"/>
          <p:cNvCxnSpPr/>
          <p:nvPr/>
        </p:nvCxnSpPr>
        <p:spPr bwMode="auto">
          <a:xfrm rot="10800000" flipV="1">
            <a:off x="7572396" y="2928934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4714876" y="364331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Панели полосовой фильтрации,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стандартный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9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394" y="1143000"/>
            <a:ext cx="723721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Панели полосовой фильтрации,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широкополосный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4506" y="1143000"/>
            <a:ext cx="7194988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Инлайн 100. Стандартный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394" y="1143000"/>
            <a:ext cx="723721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Прямая со стрелкой 6"/>
          <p:cNvCxnSpPr/>
          <p:nvPr/>
        </p:nvCxnSpPr>
        <p:spPr bwMode="auto">
          <a:xfrm rot="10800000" flipV="1">
            <a:off x="6215074" y="6000768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4929190" y="364331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rot="10800000" flipV="1">
            <a:off x="4786314" y="578645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Инлайн 100, широкополосный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394" y="1143000"/>
            <a:ext cx="723721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 bwMode="auto">
          <a:xfrm rot="10800000" flipV="1">
            <a:off x="6215074" y="6000768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4929190" y="364331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Прямая со стрелкой 7"/>
          <p:cNvCxnSpPr/>
          <p:nvPr/>
        </p:nvCxnSpPr>
        <p:spPr bwMode="auto">
          <a:xfrm rot="10800000" flipV="1">
            <a:off x="4786314" y="578645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Разница между стандартными и широкополосными данными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3394" y="1143000"/>
            <a:ext cx="7237212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 bwMode="auto">
          <a:xfrm rot="10800000" flipV="1">
            <a:off x="4786314" y="578645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6215074" y="6000768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4929190" y="3643314"/>
            <a:ext cx="357190" cy="14287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2000232" y="-38100"/>
            <a:ext cx="7143768" cy="185736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Система управления виброисточниками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GDS-II</a:t>
            </a:r>
          </a:p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режиме генерации низких частот с использованием стандартных вибраторов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370916" cy="538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Выводы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Система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GDS-II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позволяет генерировать широкополосные сигналы с использованием стандартных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виброисточников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приемников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Режим низкочастотной вибрации реализует автоматическую регулировку усилия воздействия исходя из возможностей гидравлической системы любого виброисточника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Результаты опробования показали значительный прирост информации в области низких частот, повышающей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глубинность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исследований и контрастность изображения тектонических нарушений 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Широкополосный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свип-сигнал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2-12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Гц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51067" y="1143000"/>
            <a:ext cx="724186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04349" y="6218977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в</a:t>
            </a:r>
            <a:r>
              <a:rPr lang="ru-RU" sz="1050" b="1" dirty="0" smtClean="0">
                <a:latin typeface="Century Gothic" pitchFamily="34" charset="0"/>
              </a:rPr>
              <a:t>ремя , с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64789" y="4918612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в</a:t>
            </a:r>
            <a:r>
              <a:rPr lang="ru-RU" sz="1050" b="1" dirty="0" smtClean="0">
                <a:latin typeface="Century Gothic" pitchFamily="34" charset="0"/>
              </a:rPr>
              <a:t>ремя , с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789" y="3161237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в</a:t>
            </a:r>
            <a:r>
              <a:rPr lang="ru-RU" sz="1050" b="1" dirty="0" smtClean="0">
                <a:latin typeface="Century Gothic" pitchFamily="34" charset="0"/>
              </a:rPr>
              <a:t>ремя , с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1736" y="5143512"/>
            <a:ext cx="321434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широкополосный сигнал 2-128Гц, 16 с 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1785926"/>
            <a:ext cx="2050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н</a:t>
            </a:r>
            <a:r>
              <a:rPr lang="ru-RU" sz="1200" b="1" dirty="0" smtClean="0">
                <a:latin typeface="Century Gothic" pitchFamily="34" charset="0"/>
              </a:rPr>
              <a:t>елинейные искажения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3571876"/>
            <a:ext cx="2300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ф</a:t>
            </a:r>
            <a:r>
              <a:rPr lang="ru-RU" sz="1200" b="1" dirty="0" smtClean="0">
                <a:latin typeface="Century Gothic" pitchFamily="34" charset="0"/>
              </a:rPr>
              <a:t>азовая характеристика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3500438"/>
            <a:ext cx="18181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усилие вибратора %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0232" y="1785926"/>
            <a:ext cx="1848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а</a:t>
            </a:r>
            <a:r>
              <a:rPr lang="ru-RU" sz="1200" b="1" dirty="0" smtClean="0">
                <a:latin typeface="Century Gothic" pitchFamily="34" charset="0"/>
              </a:rPr>
              <a:t>мплитудный спектр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63473" y="4919962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в</a:t>
            </a:r>
            <a:r>
              <a:rPr lang="ru-RU" sz="1050" b="1" dirty="0" smtClean="0">
                <a:latin typeface="Century Gothic" pitchFamily="34" charset="0"/>
              </a:rPr>
              <a:t>ремя , с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6530996"/>
            <a:ext cx="199445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Century Gothic" pitchFamily="34" charset="0"/>
              </a:rPr>
              <a:t>Частоты  2-8 Гц, 0-10 с</a:t>
            </a:r>
            <a:endParaRPr lang="ru-RU" sz="1200" b="1" dirty="0">
              <a:latin typeface="Century Gothic" pitchFamily="34" charset="0"/>
            </a:endParaRPr>
          </a:p>
        </p:txBody>
      </p:sp>
      <p:cxnSp>
        <p:nvCxnSpPr>
          <p:cNvPr id="16" name="Прямая со стрелкой 15"/>
          <p:cNvCxnSpPr>
            <a:stCxn id="14" idx="0"/>
          </p:cNvCxnSpPr>
          <p:nvPr/>
        </p:nvCxnSpPr>
        <p:spPr bwMode="auto">
          <a:xfrm rot="5400000" flipH="1" flipV="1">
            <a:off x="1876542" y="6050117"/>
            <a:ext cx="387352" cy="5744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Прямоугольник 19"/>
          <p:cNvSpPr/>
          <p:nvPr/>
        </p:nvSpPr>
        <p:spPr bwMode="auto">
          <a:xfrm>
            <a:off x="1714480" y="5429264"/>
            <a:ext cx="2928958" cy="7143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3023" y="3170473"/>
            <a:ext cx="10599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 smtClean="0">
                <a:latin typeface="Century Gothic" pitchFamily="34" charset="0"/>
              </a:rPr>
              <a:t>частота , Гц</a:t>
            </a:r>
            <a:endParaRPr lang="ru-RU" sz="105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Семейство широкополосных сигналов 2-12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Гц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4hz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618" y="1143000"/>
            <a:ext cx="7878763" cy="5334000"/>
          </a:xfrm>
        </p:spPr>
      </p:pic>
      <p:sp>
        <p:nvSpPr>
          <p:cNvPr id="6" name="TextBox 5"/>
          <p:cNvSpPr txBox="1"/>
          <p:nvPr/>
        </p:nvSpPr>
        <p:spPr>
          <a:xfrm>
            <a:off x="7321138" y="6213196"/>
            <a:ext cx="837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в</a:t>
            </a:r>
            <a:r>
              <a:rPr lang="ru-RU" sz="1050" b="1" dirty="0" smtClean="0">
                <a:latin typeface="Century Gothic" pitchFamily="34" charset="0"/>
              </a:rPr>
              <a:t>ремя , с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8756" y="4658352"/>
            <a:ext cx="8771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в</a:t>
            </a:r>
            <a:r>
              <a:rPr lang="ru-RU" sz="1050" b="1" dirty="0" smtClean="0">
                <a:latin typeface="Century Gothic" pitchFamily="34" charset="0"/>
              </a:rPr>
              <a:t>ремя, с  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4667588"/>
            <a:ext cx="10198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b="1" dirty="0">
                <a:latin typeface="Century Gothic" pitchFamily="34" charset="0"/>
              </a:rPr>
              <a:t>ч</a:t>
            </a:r>
            <a:r>
              <a:rPr lang="ru-RU" sz="1050" b="1" dirty="0" smtClean="0">
                <a:latin typeface="Century Gothic" pitchFamily="34" charset="0"/>
              </a:rPr>
              <a:t>астота, Гц</a:t>
            </a:r>
            <a:endParaRPr lang="ru-RU" sz="105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5852" y="1785926"/>
            <a:ext cx="197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а</a:t>
            </a:r>
            <a:r>
              <a:rPr lang="ru-RU" sz="1200" b="1" dirty="0" smtClean="0">
                <a:latin typeface="Century Gothic" pitchFamily="34" charset="0"/>
              </a:rPr>
              <a:t>мплитудные спектры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2066" y="1785926"/>
            <a:ext cx="1495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г</a:t>
            </a:r>
            <a:r>
              <a:rPr lang="ru-RU" sz="1200" b="1" dirty="0" smtClean="0">
                <a:latin typeface="Century Gothic" pitchFamily="34" charset="0"/>
              </a:rPr>
              <a:t>рафики усилия </a:t>
            </a:r>
            <a:endParaRPr lang="ru-RU" sz="12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385" y="4864063"/>
            <a:ext cx="397737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Century Gothic" pitchFamily="34" charset="0"/>
              </a:rPr>
              <a:t>ш</a:t>
            </a:r>
            <a:r>
              <a:rPr lang="ru-RU" sz="1200" b="1" dirty="0" smtClean="0">
                <a:latin typeface="Century Gothic" pitchFamily="34" charset="0"/>
              </a:rPr>
              <a:t>ирокополосные сигналы различной развертки</a:t>
            </a:r>
            <a:endParaRPr lang="ru-RU" sz="1200" b="1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228600" y="1190625"/>
            <a:ext cx="8686800" cy="53340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Опытные работы – 2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, Узбекистан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Стандартный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6-90 Гц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Широкополосный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3-90 Гц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Стандартный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634" y="1143000"/>
            <a:ext cx="7076731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6" name="Прямая со стрелкой 5"/>
          <p:cNvCxnSpPr/>
          <p:nvPr/>
        </p:nvCxnSpPr>
        <p:spPr bwMode="auto">
          <a:xfrm rot="10800000" flipV="1">
            <a:off x="3975238" y="5740273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 rot="10800000" flipV="1">
            <a:off x="4387844" y="5500701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Широкополосный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634" y="1143000"/>
            <a:ext cx="7076731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 bwMode="auto">
          <a:xfrm rot="10800000" flipV="1">
            <a:off x="3975238" y="5740273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4387844" y="5500701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3634" y="1143000"/>
            <a:ext cx="7076731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Разница между стандартными и широкополосными данными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rot="10800000" flipV="1">
            <a:off x="3975238" y="5740273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Прямая со стрелкой 5"/>
          <p:cNvCxnSpPr/>
          <p:nvPr/>
        </p:nvCxnSpPr>
        <p:spPr bwMode="auto">
          <a:xfrm rot="10800000" flipV="1">
            <a:off x="4387844" y="5500701"/>
            <a:ext cx="357190" cy="7143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228600" y="1190625"/>
            <a:ext cx="8686800" cy="5334000"/>
          </a:xfrm>
        </p:spPr>
        <p:txBody>
          <a:bodyPr/>
          <a:lstStyle/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D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проект, Китай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Стандартный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8-90 Гц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Широкополосный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свип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1.5-90 Гц</a:t>
            </a:r>
          </a:p>
          <a:p>
            <a:pPr algn="ctr"/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GS_FieldTechnology">
  <a:themeElements>
    <a:clrScheme name="">
      <a:dk1>
        <a:srgbClr val="000000"/>
      </a:dk1>
      <a:lt1>
        <a:srgbClr val="FFFFFF"/>
      </a:lt1>
      <a:dk2>
        <a:srgbClr val="0040B9"/>
      </a:dk2>
      <a:lt2>
        <a:srgbClr val="808080"/>
      </a:lt2>
      <a:accent1>
        <a:srgbClr val="0081D2"/>
      </a:accent1>
      <a:accent2>
        <a:srgbClr val="1E4F49"/>
      </a:accent2>
      <a:accent3>
        <a:srgbClr val="FFFFFF"/>
      </a:accent3>
      <a:accent4>
        <a:srgbClr val="000000"/>
      </a:accent4>
      <a:accent5>
        <a:srgbClr val="AAC1E5"/>
      </a:accent5>
      <a:accent6>
        <a:srgbClr val="1A4741"/>
      </a:accent6>
      <a:hlink>
        <a:srgbClr val="617F6B"/>
      </a:hlink>
      <a:folHlink>
        <a:srgbClr val="DCDCDC"/>
      </a:folHlink>
    </a:clrScheme>
    <a:fontScheme name="Terralliance_template_11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erralliance_template_110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lliance_template_110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lliance_template_110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lliance_template_110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lliance_template_110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rralliance_template_110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lliance_template_110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lliance_template_110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lliance_template_110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lliance_template_110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lliance_template_110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rralliance_template_110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20957</TotalTime>
  <Words>217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UGS_FieldTechnology</vt:lpstr>
      <vt:lpstr>Блок управления GDS-II - новые возможности   Февраль, 2015 г.   </vt:lpstr>
      <vt:lpstr>Слайд 2</vt:lpstr>
      <vt:lpstr>Широкополосный  свип-сигнал 2-128 Гц</vt:lpstr>
      <vt:lpstr>Семейство широкополосных сигналов 2-128 Гц</vt:lpstr>
      <vt:lpstr>Слайд 5</vt:lpstr>
      <vt:lpstr>Стандартный свип  </vt:lpstr>
      <vt:lpstr>Широкополосный свип  </vt:lpstr>
      <vt:lpstr>Разница между стандартными и широкополосными данными </vt:lpstr>
      <vt:lpstr>Слайд 9</vt:lpstr>
      <vt:lpstr>Разрез по инлайнам 100 и 301, стандартный свип  </vt:lpstr>
      <vt:lpstr>Разрез по инлайнам 100 и 301, широкополосный свип  </vt:lpstr>
      <vt:lpstr>Временной срез -1700мс  Стандартный свип</vt:lpstr>
      <vt:lpstr>Временной срез -1700мс Широкополосный свип  </vt:lpstr>
      <vt:lpstr>Временной срез -1700мс Разница между стандартными и широкополосными данными </vt:lpstr>
      <vt:lpstr>Панели полосовой фильтрации,  стандартный свип</vt:lpstr>
      <vt:lpstr>Панели полосовой фильтрации,  широкополосный свип </vt:lpstr>
      <vt:lpstr>Инлайн 100. Стандартный свип</vt:lpstr>
      <vt:lpstr>Инлайн 100, широкополосный свип</vt:lpstr>
      <vt:lpstr>Разница между стандартными и широкополосными данными</vt:lpstr>
      <vt:lpstr>Выводы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Adaptive Field Acquisition Technology</dc:title>
  <dc:creator>ilya</dc:creator>
  <cp:lastModifiedBy>GASFLOT</cp:lastModifiedBy>
  <cp:revision>560</cp:revision>
  <dcterms:created xsi:type="dcterms:W3CDTF">2012-08-10T08:20:57Z</dcterms:created>
  <dcterms:modified xsi:type="dcterms:W3CDTF">2015-02-19T11:41:43Z</dcterms:modified>
</cp:coreProperties>
</file>